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83" r:id="rId2"/>
    <p:sldId id="324" r:id="rId3"/>
    <p:sldId id="331" r:id="rId4"/>
    <p:sldId id="332" r:id="rId5"/>
    <p:sldId id="333" r:id="rId6"/>
    <p:sldId id="334" r:id="rId7"/>
    <p:sldId id="335" r:id="rId8"/>
    <p:sldId id="289" r:id="rId9"/>
    <p:sldId id="381" r:id="rId10"/>
    <p:sldId id="380" r:id="rId11"/>
    <p:sldId id="377" r:id="rId12"/>
    <p:sldId id="378" r:id="rId13"/>
    <p:sldId id="379" r:id="rId14"/>
    <p:sldId id="376" r:id="rId15"/>
    <p:sldId id="356" r:id="rId16"/>
    <p:sldId id="372" r:id="rId17"/>
    <p:sldId id="392" r:id="rId18"/>
    <p:sldId id="375" r:id="rId19"/>
    <p:sldId id="408" r:id="rId20"/>
    <p:sldId id="30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91981" initials="9" lastIdx="2" clrIdx="0">
    <p:extLst>
      <p:ext uri="{19B8F6BF-5375-455C-9EA6-DF929625EA0E}">
        <p15:presenceInfo xmlns:p15="http://schemas.microsoft.com/office/powerpoint/2012/main" userId="9e32c0f558c3edf8" providerId="Windows Live"/>
      </p:ext>
    </p:extLst>
  </p:cmAuthor>
  <p:cmAuthor id="2" name="91981" initials="9 [2]" lastIdx="1" clrIdx="1">
    <p:extLst>
      <p:ext uri="{19B8F6BF-5375-455C-9EA6-DF929625EA0E}">
        <p15:presenceInfo xmlns:p15="http://schemas.microsoft.com/office/powerpoint/2012/main" userId="9198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>
      <p:cViewPr varScale="1">
        <p:scale>
          <a:sx n="83" d="100"/>
          <a:sy n="83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C4B4A-C268-43AA-98EC-8445F1A1C517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AF5F5-63B2-4552-B78C-BC2A42132EE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4E24F-F926-438C-A998-E05E17DF995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30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Department Name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Scholar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Number</a:t>
            </a:r>
            <a:fld id="{0FD9B02D-30DA-4306-A281-F3D99E0F94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Department Name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Scholar 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Department Name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Scholar 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Department Name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Scholar 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Department Name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Scholar 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Department Name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Scholar Name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Department Name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Scholar Name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Department Name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Scholar Name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Department Name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Scholar Name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Department Name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Scholar Name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Department Name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Scholar Name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Department Name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Scholar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Author Name</a:t>
            </a:r>
            <a:fld id="{0FD9B02D-30DA-4306-A281-F3D99E0F94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200" y="86360"/>
            <a:ext cx="762000" cy="120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900" b="1" dirty="0">
                <a:solidFill>
                  <a:srgbClr val="C00000"/>
                </a:solidFill>
              </a:rPr>
              <a:t>Exploration and selection of appropriate natural or organic alternatives of chemical </a:t>
            </a:r>
            <a:r>
              <a:rPr lang="en-US" sz="2900" b="1" dirty="0">
                <a:solidFill>
                  <a:srgbClr val="C00000"/>
                </a:solidFill>
              </a:rPr>
              <a:t>n</a:t>
            </a:r>
            <a:r>
              <a:rPr lang="en-US" sz="2900" b="1" dirty="0" smtClean="0">
                <a:solidFill>
                  <a:srgbClr val="C00000"/>
                </a:solidFill>
              </a:rPr>
              <a:t>anoparticles</a:t>
            </a:r>
            <a:r>
              <a:rPr lang="en-US" sz="2900" b="1" dirty="0" smtClean="0">
                <a:solidFill>
                  <a:srgbClr val="C00000"/>
                </a:solidFill>
              </a:rPr>
              <a:t> </a:t>
            </a:r>
            <a:r>
              <a:rPr lang="en-US" sz="2900" b="1" dirty="0">
                <a:solidFill>
                  <a:srgbClr val="C00000"/>
                </a:solidFill>
              </a:rPr>
              <a:t>and their synthesis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Adarsh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UIBT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b="1" smtClean="0">
                <a:solidFill>
                  <a:srgbClr val="002060"/>
                </a:solidFill>
              </a:rPr>
              <a:t>1</a:t>
            </a:fld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2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C904-180D-6D3A-A6BC-0F77043F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32" y="1835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</a:t>
            </a:r>
            <a:r>
              <a:rPr lang="en-IN" sz="2800" b="1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ynthesis of </a:t>
            </a:r>
            <a:r>
              <a:rPr lang="en-IN" sz="2800" b="1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P</a:t>
            </a:r>
            <a:r>
              <a:rPr lang="en-IN" sz="2800" b="1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otassium </a:t>
            </a:r>
            <a:r>
              <a:rPr lang="en-IN" sz="2800" b="1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N</a:t>
            </a:r>
            <a:r>
              <a:rPr lang="en-IN" sz="2800" b="1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anoparticle </a:t>
            </a:r>
            <a:r>
              <a:rPr lang="en-IN" sz="2700" b="1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(KNPs)</a:t>
            </a:r>
            <a:endParaRPr lang="en-IN" sz="2700" b="1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5A80E-D2BD-8CE4-ABED-CE40F7027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74"/>
          <a:stretch/>
        </p:blipFill>
        <p:spPr>
          <a:xfrm>
            <a:off x="3276600" y="1600200"/>
            <a:ext cx="5755105" cy="3056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9322E-11A2-CC97-5212-700354ED6A11}"/>
              </a:ext>
            </a:extLst>
          </p:cNvPr>
          <p:cNvSpPr txBox="1"/>
          <p:nvPr/>
        </p:nvSpPr>
        <p:spPr>
          <a:xfrm>
            <a:off x="381000" y="5250573"/>
            <a:ext cx="8650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Potassium nanoparticles </a:t>
            </a:r>
            <a:r>
              <a:rPr lang="en-IN" b="1" dirty="0">
                <a:solidFill>
                  <a:srgbClr val="002060"/>
                </a:solidFill>
              </a:rPr>
              <a:t>were prepared using </a:t>
            </a:r>
            <a:r>
              <a:rPr lang="en-IN" b="1" i="1" dirty="0">
                <a:solidFill>
                  <a:srgbClr val="C00000"/>
                </a:solidFill>
              </a:rPr>
              <a:t>Morus alba</a:t>
            </a:r>
            <a:r>
              <a:rPr lang="en-IN" b="1" i="1" dirty="0">
                <a:solidFill>
                  <a:srgbClr val="002060"/>
                </a:solidFill>
              </a:rPr>
              <a:t> </a:t>
            </a:r>
            <a:r>
              <a:rPr lang="en-IN" b="1" dirty="0">
                <a:solidFill>
                  <a:srgbClr val="002060"/>
                </a:solidFill>
              </a:rPr>
              <a:t>leaves</a:t>
            </a:r>
            <a:r>
              <a:rPr lang="en-IN" b="1" i="1" dirty="0">
                <a:solidFill>
                  <a:srgbClr val="002060"/>
                </a:solidFill>
              </a:rPr>
              <a:t>, </a:t>
            </a:r>
            <a:r>
              <a:rPr lang="en-IN" b="1" dirty="0">
                <a:solidFill>
                  <a:srgbClr val="002060"/>
                </a:solidFill>
              </a:rPr>
              <a:t>an aqueous extract was prepared with distilled water and then added Potassium sulphate. The mixture was heated, centrifuged and air-dried for further use.</a:t>
            </a:r>
            <a:endParaRPr lang="en-IN" b="1" i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The secrets of mulberry trees: Cultivating the Coast with Kitti Cooper,  presented by Saunders Yachtworks - Gulf Coast M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2556129" cy="244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4255400"/>
            <a:ext cx="2175129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</a:t>
            </a:r>
            <a:r>
              <a:rPr lang="en-IN" sz="1200" b="1" dirty="0" smtClean="0">
                <a:solidFill>
                  <a:schemeClr val="bg1"/>
                </a:solidFill>
              </a:rPr>
              <a:t>ulberry leaves (Plant Extract)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743200" y="2803408"/>
            <a:ext cx="533400" cy="325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0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0"/>
            <a:ext cx="6858000" cy="507206"/>
          </a:xfrm>
        </p:spPr>
        <p:txBody>
          <a:bodyPr>
            <a:noAutofit/>
          </a:bodyPr>
          <a:lstStyle/>
          <a:p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SEM </a:t>
            </a:r>
            <a:r>
              <a:rPr lang="en-US" sz="2700" b="1" dirty="0">
                <a:solidFill>
                  <a:srgbClr val="C00000"/>
                </a:solidFill>
                <a:latin typeface="+mn-lt"/>
              </a:rPr>
              <a:t>of </a:t>
            </a:r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Hydroxyapatite </a:t>
            </a:r>
            <a:r>
              <a:rPr lang="en-US" sz="2700" b="1" dirty="0">
                <a:solidFill>
                  <a:srgbClr val="C00000"/>
                </a:solidFill>
                <a:latin typeface="+mn-lt"/>
              </a:rPr>
              <a:t>Nanoparticles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2" y="2068826"/>
            <a:ext cx="2389229" cy="210156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0" y="4573725"/>
            <a:ext cx="289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SEM Image of Hydroxyapatite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nanoparticles </a:t>
            </a:r>
            <a:endParaRPr lang="en-US" b="1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 smtClean="0"/>
              <a:t>(SEM </a:t>
            </a:r>
            <a:r>
              <a:rPr lang="en-US" dirty="0"/>
              <a:t>analysis revealed </a:t>
            </a:r>
            <a:r>
              <a:rPr lang="en-US" dirty="0" err="1"/>
              <a:t>nHAP</a:t>
            </a:r>
            <a:r>
              <a:rPr lang="en-US" dirty="0"/>
              <a:t> </a:t>
            </a:r>
            <a:r>
              <a:rPr lang="en-US" dirty="0" smtClean="0"/>
              <a:t>crystallites having </a:t>
            </a:r>
            <a:r>
              <a:rPr lang="en-IN" dirty="0" smtClean="0"/>
              <a:t>Range between 46 nm – 500 nm).</a:t>
            </a:r>
            <a:endParaRPr lang="en-IN" b="1" dirty="0"/>
          </a:p>
        </p:txBody>
      </p:sp>
      <p:sp>
        <p:nvSpPr>
          <p:cNvPr id="9" name="Oval 8"/>
          <p:cNvSpPr/>
          <p:nvPr/>
        </p:nvSpPr>
        <p:spPr>
          <a:xfrm>
            <a:off x="1527145" y="3085043"/>
            <a:ext cx="685800" cy="609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00" y="875243"/>
            <a:ext cx="6286500" cy="5029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227800" y="2362200"/>
            <a:ext cx="1201200" cy="91440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7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0010"/>
            <a:ext cx="6858000" cy="507206"/>
          </a:xfrm>
        </p:spPr>
        <p:txBody>
          <a:bodyPr>
            <a:noAutofit/>
          </a:bodyPr>
          <a:lstStyle/>
          <a:p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SEM of Nanobiochar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628706"/>
            <a:ext cx="2819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SEM Images of Nanobiochar prepared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 from 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banana peel waste </a:t>
            </a:r>
            <a:r>
              <a:rPr lang="en-IN" dirty="0"/>
              <a:t>(Range between </a:t>
            </a:r>
            <a:r>
              <a:rPr lang="en-IN" dirty="0" smtClean="0"/>
              <a:t>50 nm </a:t>
            </a:r>
            <a:r>
              <a:rPr lang="en-IN" dirty="0"/>
              <a:t>– </a:t>
            </a:r>
            <a:r>
              <a:rPr lang="en-IN" dirty="0" smtClean="0"/>
              <a:t>500 nm</a:t>
            </a:r>
            <a:r>
              <a:rPr lang="en-IN" dirty="0"/>
              <a:t>).</a:t>
            </a:r>
            <a:endParaRPr lang="en-IN" b="1" dirty="0"/>
          </a:p>
          <a:p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3276600" y="2743200"/>
            <a:ext cx="685800" cy="76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6172200" y="914400"/>
            <a:ext cx="533400" cy="533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" y="2362200"/>
            <a:ext cx="2589750" cy="2071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85157"/>
            <a:ext cx="6300108" cy="504008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182026" y="2743200"/>
            <a:ext cx="2237574" cy="91440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92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6858000" cy="507206"/>
          </a:xfrm>
        </p:spPr>
        <p:txBody>
          <a:bodyPr>
            <a:noAutofit/>
          </a:bodyPr>
          <a:lstStyle/>
          <a:p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SEM of Potassium NPs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" y="4495800"/>
            <a:ext cx="2392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SEM Images of Potassium KNPs prepared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 from 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Plant Extract </a:t>
            </a:r>
            <a:r>
              <a:rPr lang="en-IN" dirty="0" smtClean="0"/>
              <a:t>(Range </a:t>
            </a:r>
            <a:r>
              <a:rPr lang="en-IN" dirty="0"/>
              <a:t>between </a:t>
            </a:r>
            <a:r>
              <a:rPr lang="en-IN" dirty="0" smtClean="0"/>
              <a:t>50 nm </a:t>
            </a:r>
            <a:r>
              <a:rPr lang="en-IN" dirty="0"/>
              <a:t>– </a:t>
            </a:r>
            <a:r>
              <a:rPr lang="en-IN" dirty="0" smtClean="0"/>
              <a:t>500 nm</a:t>
            </a:r>
            <a:r>
              <a:rPr lang="en-IN" dirty="0"/>
              <a:t>).</a:t>
            </a:r>
            <a:endParaRPr lang="en-IN" b="1" dirty="0"/>
          </a:p>
          <a:p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" y="2514600"/>
            <a:ext cx="2286000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653851"/>
            <a:ext cx="6612186" cy="528974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981200" y="2667000"/>
            <a:ext cx="1981200" cy="121920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06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57394"/>
            <a:ext cx="6858000" cy="507206"/>
          </a:xfrm>
        </p:spPr>
        <p:txBody>
          <a:bodyPr>
            <a:noAutofit/>
          </a:bodyPr>
          <a:lstStyle/>
          <a:p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SEM </a:t>
            </a:r>
            <a:r>
              <a:rPr lang="en-US" sz="2700" b="1" dirty="0">
                <a:solidFill>
                  <a:srgbClr val="C00000"/>
                </a:solidFill>
                <a:latin typeface="+mn-lt"/>
              </a:rPr>
              <a:t>of </a:t>
            </a:r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Chitosan </a:t>
            </a:r>
            <a:r>
              <a:rPr lang="en-US" sz="2700" b="1" dirty="0">
                <a:solidFill>
                  <a:srgbClr val="C00000"/>
                </a:solidFill>
                <a:latin typeface="+mn-lt"/>
              </a:rPr>
              <a:t>Nanoparticles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" y="2495960"/>
            <a:ext cx="2738582" cy="2247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161637" y="4953000"/>
            <a:ext cx="24522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SEM Images of </a:t>
            </a:r>
            <a:r>
              <a:rPr lang="en-US" b="1" dirty="0"/>
              <a:t>chitosan nanoparticles fabricated </a:t>
            </a:r>
            <a:r>
              <a:rPr lang="en-US" b="1" dirty="0" smtClean="0"/>
              <a:t>from sea shrimp waste.</a:t>
            </a:r>
          </a:p>
          <a:p>
            <a:r>
              <a:rPr lang="en-IN" dirty="0"/>
              <a:t>(Range between </a:t>
            </a:r>
            <a:r>
              <a:rPr lang="en-IN" dirty="0" smtClean="0"/>
              <a:t>51nm </a:t>
            </a:r>
            <a:r>
              <a:rPr lang="en-IN" dirty="0"/>
              <a:t>– </a:t>
            </a:r>
            <a:r>
              <a:rPr lang="en-IN" dirty="0" smtClean="0"/>
              <a:t>500 nm</a:t>
            </a:r>
            <a:r>
              <a:rPr lang="en-IN" dirty="0"/>
              <a:t>).</a:t>
            </a:r>
            <a:endParaRPr lang="en-IN" b="1" dirty="0"/>
          </a:p>
          <a:p>
            <a:endParaRPr lang="en-IN" b="1" dirty="0"/>
          </a:p>
        </p:txBody>
      </p:sp>
      <p:sp>
        <p:nvSpPr>
          <p:cNvPr id="21" name="Oval 20"/>
          <p:cNvSpPr/>
          <p:nvPr/>
        </p:nvSpPr>
        <p:spPr>
          <a:xfrm>
            <a:off x="1447800" y="3124200"/>
            <a:ext cx="914400" cy="990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6324600" y="1695926"/>
            <a:ext cx="990600" cy="9710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1" y="838199"/>
            <a:ext cx="6080576" cy="532526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2438400" y="2286000"/>
            <a:ext cx="2667000" cy="121920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36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381000"/>
            <a:ext cx="6858000" cy="507206"/>
          </a:xfrm>
        </p:spPr>
        <p:txBody>
          <a:bodyPr>
            <a:noAutofit/>
          </a:bodyPr>
          <a:lstStyle/>
          <a:p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EDS of </a:t>
            </a:r>
            <a:r>
              <a:rPr lang="en-US" sz="2700" b="1" dirty="0">
                <a:solidFill>
                  <a:srgbClr val="C00000"/>
                </a:solidFill>
                <a:latin typeface="+mn-lt"/>
              </a:rPr>
              <a:t>Nanoparticles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46567" r="41091"/>
          <a:stretch/>
        </p:blipFill>
        <p:spPr>
          <a:xfrm>
            <a:off x="4978550" y="1031475"/>
            <a:ext cx="4013049" cy="239093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t="48358" r="41958"/>
          <a:stretch/>
        </p:blipFill>
        <p:spPr>
          <a:xfrm>
            <a:off x="609600" y="3579974"/>
            <a:ext cx="3793836" cy="228742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4"/>
          <a:srcRect t="48358" r="41958"/>
          <a:stretch/>
        </p:blipFill>
        <p:spPr>
          <a:xfrm>
            <a:off x="5052592" y="3581400"/>
            <a:ext cx="3619500" cy="228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02" y="1083942"/>
            <a:ext cx="3854534" cy="2286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-1264919" y="2133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6200" y="1819413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endParaRPr lang="en-IN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5064" y="465759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en-IN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95392" y="444769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  <a:endParaRPr lang="en-IN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21351" y="190276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</a:t>
            </a:r>
            <a:endParaRPr lang="en-IN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0" y="6248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Nanobiochar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Chitosan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Hydroxyapatite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Potassium NPs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9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19325"/>
            <a:ext cx="6858000" cy="507206"/>
          </a:xfrm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rgbClr val="C00000"/>
                </a:solidFill>
                <a:latin typeface="+mn-lt"/>
              </a:rPr>
              <a:t>UV–visible </a:t>
            </a:r>
            <a:r>
              <a:rPr lang="en-IN" sz="2800" b="1" dirty="0" smtClean="0">
                <a:solidFill>
                  <a:srgbClr val="C00000"/>
                </a:solidFill>
                <a:latin typeface="+mn-lt"/>
              </a:rPr>
              <a:t>spectra</a:t>
            </a:r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 of </a:t>
            </a:r>
            <a:r>
              <a:rPr lang="en-US" sz="2700" b="1" dirty="0">
                <a:solidFill>
                  <a:srgbClr val="C00000"/>
                </a:solidFill>
                <a:latin typeface="+mn-lt"/>
              </a:rPr>
              <a:t>Nanoparticles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407" y="663360"/>
            <a:ext cx="4084673" cy="2773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4" y="3700776"/>
            <a:ext cx="4045596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6" y="717829"/>
            <a:ext cx="3867374" cy="2988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39" y="3497718"/>
            <a:ext cx="4151867" cy="29727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6139" y="6443976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UV–spectra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Nanobiochar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Chitosan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Hydroxyapatite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Potassium NPs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105175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endParaRPr lang="en-IN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595159" y="4021904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en-IN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772400" y="9906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  <a:endParaRPr lang="en-IN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72400" y="393138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44703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19325"/>
            <a:ext cx="6858000" cy="507206"/>
          </a:xfrm>
        </p:spPr>
        <p:txBody>
          <a:bodyPr>
            <a:noAutofit/>
          </a:bodyPr>
          <a:lstStyle/>
          <a:p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XRD of </a:t>
            </a:r>
            <a:r>
              <a:rPr lang="en-US" sz="2700" b="1" dirty="0">
                <a:solidFill>
                  <a:srgbClr val="C00000"/>
                </a:solidFill>
                <a:latin typeface="+mn-lt"/>
              </a:rPr>
              <a:t>Nanoparticles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0224" y="643849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XRD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Nanobiochar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Chitosan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Hydroxyapatite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Potassium NPs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9" y="518272"/>
            <a:ext cx="3812379" cy="2945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22" y="3312125"/>
            <a:ext cx="3959213" cy="3059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9" y="3410425"/>
            <a:ext cx="3879837" cy="2998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77" y="489982"/>
            <a:ext cx="3991967" cy="30847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38800" y="37338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  <a:endParaRPr lang="en-IN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638800" y="794645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  <a:endParaRPr lang="en-IN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635022" y="79002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endParaRPr lang="en-IN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35022" y="3719945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55695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76200"/>
            <a:ext cx="6858000" cy="50720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Zeta potential</a:t>
            </a:r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 of </a:t>
            </a:r>
            <a:r>
              <a:rPr lang="en-US" sz="2700" b="1" dirty="0">
                <a:solidFill>
                  <a:srgbClr val="C00000"/>
                </a:solidFill>
                <a:latin typeface="+mn-lt"/>
              </a:rPr>
              <a:t>Nanoparticles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086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Zeta potential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Nanobiochar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Chitosan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Hydroxyapatite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Potassium NPs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66800" y="599570"/>
            <a:ext cx="7620000" cy="5809105"/>
            <a:chOff x="990600" y="599570"/>
            <a:chExt cx="7620000" cy="5809105"/>
          </a:xfrm>
        </p:grpSpPr>
        <p:grpSp>
          <p:nvGrpSpPr>
            <p:cNvPr id="7" name="Group 6"/>
            <p:cNvGrpSpPr/>
            <p:nvPr/>
          </p:nvGrpSpPr>
          <p:grpSpPr>
            <a:xfrm>
              <a:off x="990600" y="599570"/>
              <a:ext cx="7620000" cy="5809105"/>
              <a:chOff x="914400" y="618424"/>
              <a:chExt cx="7620000" cy="580910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618424"/>
                <a:ext cx="7620000" cy="5809105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124200" y="1161854"/>
                <a:ext cx="1295400" cy="228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200400" y="4127524"/>
                <a:ext cx="1295400" cy="228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858000" y="4049800"/>
                <a:ext cx="1295400" cy="228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934200" y="1141442"/>
                <a:ext cx="1295400" cy="228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5788660" y="889522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B</a:t>
              </a:r>
              <a:endParaRPr lang="en-IN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88660" y="3875604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D</a:t>
              </a:r>
              <a:endParaRPr lang="en-IN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8820" y="3875605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</a:t>
              </a:r>
              <a:endParaRPr lang="en-IN" sz="2400" b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88820" y="889523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A</a:t>
              </a:r>
              <a:endParaRPr lang="en-IN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00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19325"/>
            <a:ext cx="6858000" cy="507206"/>
          </a:xfrm>
        </p:spPr>
        <p:txBody>
          <a:bodyPr>
            <a:noAutofit/>
          </a:bodyPr>
          <a:lstStyle/>
          <a:p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FTIR of </a:t>
            </a:r>
            <a:r>
              <a:rPr lang="en-US" sz="2700" b="1" dirty="0">
                <a:solidFill>
                  <a:srgbClr val="C00000"/>
                </a:solidFill>
                <a:latin typeface="+mn-lt"/>
              </a:rPr>
              <a:t>Nanoparticles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XRD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Chitosan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NPs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Potassium NPs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" t="3055" r="6845"/>
          <a:stretch/>
        </p:blipFill>
        <p:spPr>
          <a:xfrm>
            <a:off x="826655" y="1098361"/>
            <a:ext cx="4187816" cy="3532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8191" r="7968"/>
          <a:stretch/>
        </p:blipFill>
        <p:spPr>
          <a:xfrm>
            <a:off x="4876800" y="1243358"/>
            <a:ext cx="4191000" cy="33870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4800" y="13716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endParaRPr lang="en-IN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02616" y="1348801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53270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Adarsh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UIBT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b="1" smtClean="0">
                <a:solidFill>
                  <a:srgbClr val="002060"/>
                </a:solidFill>
              </a:rPr>
              <a:t>2</a:t>
            </a:fld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78" y="1803933"/>
            <a:ext cx="5921027" cy="44693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11486" y="4724400"/>
            <a:ext cx="1436514" cy="914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657600" y="4038600"/>
            <a:ext cx="1828800" cy="838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096000" y="3352800"/>
            <a:ext cx="1371600" cy="685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038273" y="4876800"/>
            <a:ext cx="1512713" cy="7620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5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1" r="-1288" b="40936"/>
          <a:stretch/>
        </p:blipFill>
        <p:spPr>
          <a:xfrm>
            <a:off x="457200" y="1295400"/>
            <a:ext cx="8480232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0"/>
            <a:ext cx="18288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Thank you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Queries?</a:t>
            </a:r>
            <a:endParaRPr lang="en-US" sz="32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Adarsh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UIBT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9B02D-30DA-4306-A281-F3D99E0F94F5}" type="slidenum">
              <a:rPr lang="en-US" b="1" smtClean="0">
                <a:solidFill>
                  <a:schemeClr val="tx2"/>
                </a:solidFill>
              </a:rPr>
              <a:t>20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457200"/>
            <a:ext cx="6858000" cy="525779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C00000"/>
                </a:solidFill>
                <a:latin typeface="+mn-lt"/>
              </a:rPr>
              <a:t>Chitosan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371600"/>
            <a:ext cx="8686800" cy="6477000"/>
          </a:xfrm>
        </p:spPr>
        <p:txBody>
          <a:bodyPr>
            <a:normAutofit fontScale="55000" lnSpcReduction="20000"/>
          </a:bodyPr>
          <a:lstStyle/>
          <a:p>
            <a:pPr marL="257175" indent="-25717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</a:rPr>
              <a:t>Chitosan is a </a:t>
            </a:r>
            <a:r>
              <a:rPr lang="en-US" sz="3600" b="1" dirty="0">
                <a:solidFill>
                  <a:srgbClr val="C00000"/>
                </a:solidFill>
              </a:rPr>
              <a:t>natural biopolymer derived from chitin</a:t>
            </a:r>
            <a:r>
              <a:rPr lang="en-US" sz="3600" b="1" dirty="0">
                <a:solidFill>
                  <a:srgbClr val="002060"/>
                </a:solidFill>
              </a:rPr>
              <a:t>, which is found in the exoskeletons of crustaceans such as shrimp, crab, and lobster. It has gained popularity in various industries due to its unique properties and </a:t>
            </a:r>
            <a:r>
              <a:rPr lang="en-US" sz="3600" b="1" dirty="0" smtClean="0">
                <a:solidFill>
                  <a:srgbClr val="002060"/>
                </a:solidFill>
              </a:rPr>
              <a:t>applications</a:t>
            </a:r>
          </a:p>
          <a:p>
            <a:pPr marL="257175" indent="-25717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</a:rPr>
              <a:t>Chitosan nanoparticles have been studied and explored as a </a:t>
            </a:r>
            <a:r>
              <a:rPr lang="en-US" sz="3600" b="1" dirty="0">
                <a:solidFill>
                  <a:srgbClr val="C00000"/>
                </a:solidFill>
              </a:rPr>
              <a:t>potential alternative nitrogen source</a:t>
            </a:r>
            <a:r>
              <a:rPr lang="en-US" sz="3600" b="1" dirty="0">
                <a:solidFill>
                  <a:srgbClr val="002060"/>
                </a:solidFill>
              </a:rPr>
              <a:t> in agricultural </a:t>
            </a:r>
            <a:r>
              <a:rPr lang="en-US" sz="3600" b="1" dirty="0" smtClean="0">
                <a:solidFill>
                  <a:srgbClr val="002060"/>
                </a:solidFill>
              </a:rPr>
              <a:t>applications </a:t>
            </a:r>
            <a:r>
              <a:rPr lang="en-IN" sz="3600" b="1" dirty="0" smtClean="0">
                <a:solidFill>
                  <a:srgbClr val="002060"/>
                </a:solidFill>
              </a:rPr>
              <a:t>(Abdel </a:t>
            </a:r>
            <a:r>
              <a:rPr lang="en-IN" sz="3600" b="1" dirty="0">
                <a:solidFill>
                  <a:srgbClr val="002060"/>
                </a:solidFill>
              </a:rPr>
              <a:t>et al. 2020</a:t>
            </a:r>
            <a:r>
              <a:rPr lang="en-IN" sz="3600" b="1" dirty="0" smtClean="0">
                <a:solidFill>
                  <a:srgbClr val="002060"/>
                </a:solidFill>
              </a:rPr>
              <a:t>)</a:t>
            </a:r>
            <a:endParaRPr lang="en-US" sz="3600" b="1" dirty="0" smtClean="0">
              <a:solidFill>
                <a:srgbClr val="002060"/>
              </a:solidFill>
            </a:endParaRPr>
          </a:p>
          <a:p>
            <a:pPr marL="257175" indent="-25717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C00000"/>
                </a:solidFill>
              </a:rPr>
              <a:t>Chitosan is used in agriculture as a </a:t>
            </a:r>
            <a:r>
              <a:rPr lang="en-US" sz="3600" b="1" dirty="0" smtClean="0">
                <a:solidFill>
                  <a:srgbClr val="C00000"/>
                </a:solidFill>
              </a:rPr>
              <a:t>bio pesticide </a:t>
            </a:r>
            <a:r>
              <a:rPr lang="en-US" sz="3600" b="1" dirty="0">
                <a:solidFill>
                  <a:srgbClr val="C00000"/>
                </a:solidFill>
              </a:rPr>
              <a:t>and plant growth enhancer</a:t>
            </a:r>
            <a:r>
              <a:rPr lang="en-US" sz="3600" b="1" dirty="0">
                <a:solidFill>
                  <a:srgbClr val="002060"/>
                </a:solidFill>
              </a:rPr>
              <a:t>. It can protect crops from fungal and bacterial diseases and can also boost plant immunity. Chitosan-based products are considered eco-friendly alternatives to synthetic </a:t>
            </a:r>
            <a:r>
              <a:rPr lang="en-US" sz="3600" b="1" dirty="0" smtClean="0">
                <a:solidFill>
                  <a:srgbClr val="002060"/>
                </a:solidFill>
              </a:rPr>
              <a:t>pesticides </a:t>
            </a:r>
            <a:r>
              <a:rPr lang="en-IN" sz="3600" b="1" dirty="0" smtClean="0">
                <a:solidFill>
                  <a:srgbClr val="002060"/>
                </a:solidFill>
              </a:rPr>
              <a:t>(Sharma et </a:t>
            </a:r>
            <a:r>
              <a:rPr lang="en-IN" sz="3600" b="1" dirty="0">
                <a:solidFill>
                  <a:srgbClr val="002060"/>
                </a:solidFill>
              </a:rPr>
              <a:t>al. </a:t>
            </a:r>
            <a:r>
              <a:rPr lang="en-IN" sz="3600" b="1" dirty="0" smtClean="0">
                <a:solidFill>
                  <a:srgbClr val="002060"/>
                </a:solidFill>
              </a:rPr>
              <a:t>2022)</a:t>
            </a:r>
            <a:endParaRPr lang="en-US" sz="3600" b="1" dirty="0" smtClean="0">
              <a:solidFill>
                <a:srgbClr val="002060"/>
              </a:solidFill>
            </a:endParaRPr>
          </a:p>
          <a:p>
            <a:pPr marL="257175" indent="-25717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2060"/>
                </a:solidFill>
              </a:rPr>
              <a:t>Chitosan </a:t>
            </a:r>
            <a:r>
              <a:rPr lang="en-US" sz="3600" b="1" dirty="0">
                <a:solidFill>
                  <a:srgbClr val="002060"/>
                </a:solidFill>
              </a:rPr>
              <a:t>is used as a </a:t>
            </a:r>
            <a:r>
              <a:rPr lang="en-US" sz="3600" b="1" dirty="0">
                <a:solidFill>
                  <a:srgbClr val="C00000"/>
                </a:solidFill>
              </a:rPr>
              <a:t>food additive</a:t>
            </a:r>
            <a:r>
              <a:rPr lang="en-US" sz="3600" b="1" dirty="0">
                <a:solidFill>
                  <a:srgbClr val="002060"/>
                </a:solidFill>
              </a:rPr>
              <a:t>, primarily for its ability to act as a thickener and stabilizer. It can also be used as a preservative, as it has antimicrobial properties that </a:t>
            </a:r>
            <a:r>
              <a:rPr lang="en-US" sz="3600" b="1" dirty="0">
                <a:solidFill>
                  <a:srgbClr val="C00000"/>
                </a:solidFill>
              </a:rPr>
              <a:t>can extend the shelf life of certain </a:t>
            </a:r>
            <a:r>
              <a:rPr lang="en-US" sz="3600" b="1" dirty="0" smtClean="0">
                <a:solidFill>
                  <a:srgbClr val="C00000"/>
                </a:solidFill>
              </a:rPr>
              <a:t>foods</a:t>
            </a:r>
          </a:p>
          <a:p>
            <a:pPr marL="257175" indent="-25717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</a:rPr>
              <a:t>Chitosan is utilized in various biotechnological applications, including the immobilization of </a:t>
            </a:r>
            <a:r>
              <a:rPr lang="en-US" sz="3600" b="1" dirty="0" smtClean="0">
                <a:solidFill>
                  <a:srgbClr val="002060"/>
                </a:solidFill>
              </a:rPr>
              <a:t>enzymes, </a:t>
            </a:r>
            <a:r>
              <a:rPr lang="en-IN" sz="3600" b="1" dirty="0">
                <a:solidFill>
                  <a:srgbClr val="C00000"/>
                </a:solidFill>
              </a:rPr>
              <a:t>Textile </a:t>
            </a:r>
            <a:r>
              <a:rPr lang="en-IN" sz="3600" b="1" dirty="0" smtClean="0">
                <a:solidFill>
                  <a:srgbClr val="C00000"/>
                </a:solidFill>
              </a:rPr>
              <a:t>Industry, Cosmetics, biomedical </a:t>
            </a:r>
            <a:r>
              <a:rPr lang="en-IN" sz="3600" b="1" dirty="0" smtClean="0">
                <a:solidFill>
                  <a:srgbClr val="002060"/>
                </a:solidFill>
              </a:rPr>
              <a:t>etc (Hahihashemi </a:t>
            </a:r>
            <a:r>
              <a:rPr lang="en-IN" sz="3600" b="1" dirty="0">
                <a:solidFill>
                  <a:srgbClr val="002060"/>
                </a:solidFill>
              </a:rPr>
              <a:t>et al. </a:t>
            </a:r>
            <a:r>
              <a:rPr lang="en-IN" sz="3600" b="1" dirty="0" smtClean="0">
                <a:solidFill>
                  <a:srgbClr val="002060"/>
                </a:solidFill>
              </a:rPr>
              <a:t>2022)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8057"/>
            <a:ext cx="7372350" cy="900112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C00000"/>
                </a:solidFill>
                <a:latin typeface="+mn-lt"/>
              </a:rPr>
              <a:t>Synthesis of Chitosan Nanoparticles 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5181600"/>
            <a:ext cx="9235440" cy="126801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rgbClr val="C00000"/>
                </a:solidFill>
              </a:rPr>
              <a:t>Chitosan</a:t>
            </a:r>
            <a:r>
              <a:rPr lang="en-US" sz="1600" b="1" dirty="0">
                <a:solidFill>
                  <a:srgbClr val="002060"/>
                </a:solidFill>
              </a:rPr>
              <a:t> (0.4%, w/v) was dissolved in 0.5% </a:t>
            </a:r>
            <a:r>
              <a:rPr lang="en-US" sz="1600" b="1" dirty="0">
                <a:solidFill>
                  <a:srgbClr val="C00000"/>
                </a:solidFill>
              </a:rPr>
              <a:t>acetic acid </a:t>
            </a:r>
            <a:r>
              <a:rPr lang="en-US" sz="1600" b="1" dirty="0">
                <a:solidFill>
                  <a:srgbClr val="002060"/>
                </a:solidFill>
              </a:rPr>
              <a:t>with continuous stirring at 100 rpm. TPP solution was then slowly added to the chitosan solution with stirring. The resulting chitosan nanoparticles (NC) were purified by centrifugation at 10,000 g for 10 minutes and washed three times with HPLC-quality water. The supernatant was discarded, and the NC was stored for further use.</a:t>
            </a:r>
            <a:endParaRPr lang="en-IN" sz="16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9" r="19893" b="29940"/>
          <a:stretch/>
        </p:blipFill>
        <p:spPr>
          <a:xfrm>
            <a:off x="304801" y="1489472"/>
            <a:ext cx="3111818" cy="3277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t="26852" r="8889" b="2963"/>
          <a:stretch/>
        </p:blipFill>
        <p:spPr>
          <a:xfrm rot="5400000">
            <a:off x="3336657" y="1716356"/>
            <a:ext cx="3300311" cy="2810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8" t="8612" r="35416" b="17639"/>
          <a:stretch/>
        </p:blipFill>
        <p:spPr>
          <a:xfrm>
            <a:off x="6781800" y="1489470"/>
            <a:ext cx="1882140" cy="3246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599" y="4772840"/>
            <a:ext cx="318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Shrimp shells waste (Chitosan)</a:t>
            </a: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81989" y="479931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Chitosan + A Acid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934200" y="474381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Chitosan NPs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033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533400"/>
            <a:ext cx="6858000" cy="571499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C00000"/>
                </a:solidFill>
                <a:latin typeface="+mn-lt"/>
              </a:rPr>
              <a:t>Hydroxyapatite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1676400"/>
            <a:ext cx="8077200" cy="6096000"/>
          </a:xfrm>
        </p:spPr>
        <p:txBody>
          <a:bodyPr>
            <a:no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2060"/>
                </a:solidFill>
              </a:rPr>
              <a:t>Hydroxyapatite (HA) is a </a:t>
            </a:r>
            <a:r>
              <a:rPr lang="en-US" sz="1900" b="1" dirty="0">
                <a:solidFill>
                  <a:srgbClr val="C00000"/>
                </a:solidFill>
              </a:rPr>
              <a:t>naturally occurring mineral </a:t>
            </a:r>
            <a:r>
              <a:rPr lang="en-US" sz="1900" b="1" dirty="0">
                <a:solidFill>
                  <a:srgbClr val="002060"/>
                </a:solidFill>
              </a:rPr>
              <a:t>form of calcium </a:t>
            </a:r>
            <a:r>
              <a:rPr lang="en-US" sz="1900" b="1" dirty="0" smtClean="0">
                <a:solidFill>
                  <a:srgbClr val="002060"/>
                </a:solidFill>
              </a:rPr>
              <a:t>apatite. </a:t>
            </a:r>
            <a:r>
              <a:rPr lang="en-US" sz="1900" b="1" dirty="0">
                <a:solidFill>
                  <a:srgbClr val="002060"/>
                </a:solidFill>
              </a:rPr>
              <a:t>It is the main mineral component of bones and teeth and is known for its biocompatibility and </a:t>
            </a:r>
            <a:r>
              <a:rPr lang="en-US" sz="1900" b="1" dirty="0" smtClean="0">
                <a:solidFill>
                  <a:srgbClr val="002060"/>
                </a:solidFill>
              </a:rPr>
              <a:t>bioactivity </a:t>
            </a:r>
            <a:r>
              <a:rPr lang="en-IN" sz="1900" b="1" dirty="0" smtClean="0">
                <a:solidFill>
                  <a:srgbClr val="002060"/>
                </a:solidFill>
              </a:rPr>
              <a:t>(Abere </a:t>
            </a:r>
            <a:r>
              <a:rPr lang="en-IN" sz="1900" b="1" dirty="0">
                <a:solidFill>
                  <a:srgbClr val="002060"/>
                </a:solidFill>
              </a:rPr>
              <a:t>et al. </a:t>
            </a:r>
            <a:r>
              <a:rPr lang="en-IN" sz="1900" b="1" dirty="0" smtClean="0">
                <a:solidFill>
                  <a:srgbClr val="002060"/>
                </a:solidFill>
              </a:rPr>
              <a:t>2022)</a:t>
            </a:r>
            <a:endParaRPr lang="en-US" sz="1900" b="1" dirty="0" smtClean="0">
              <a:solidFill>
                <a:srgbClr val="002060"/>
              </a:solidFill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2060"/>
                </a:solidFill>
              </a:rPr>
              <a:t>Hydroxyapatite is </a:t>
            </a:r>
            <a:r>
              <a:rPr lang="en-US" sz="1900" b="1" dirty="0">
                <a:solidFill>
                  <a:srgbClr val="C00000"/>
                </a:solidFill>
              </a:rPr>
              <a:t>widely used in </a:t>
            </a:r>
            <a:r>
              <a:rPr lang="en-US" sz="1900" b="1" dirty="0" smtClean="0">
                <a:solidFill>
                  <a:srgbClr val="C00000"/>
                </a:solidFill>
              </a:rPr>
              <a:t>orthopedic as </a:t>
            </a:r>
            <a:r>
              <a:rPr lang="en-US" sz="1900" b="1" dirty="0">
                <a:solidFill>
                  <a:srgbClr val="C00000"/>
                </a:solidFill>
              </a:rPr>
              <a:t>a bone substitute material</a:t>
            </a:r>
            <a:r>
              <a:rPr lang="en-US" sz="1900" b="1" dirty="0">
                <a:solidFill>
                  <a:srgbClr val="002060"/>
                </a:solidFill>
              </a:rPr>
              <a:t>. </a:t>
            </a:r>
            <a:r>
              <a:rPr lang="en-IN" sz="1900" b="1" dirty="0" smtClean="0">
                <a:solidFill>
                  <a:srgbClr val="002060"/>
                </a:solidFill>
              </a:rPr>
              <a:t>(Munir </a:t>
            </a:r>
            <a:r>
              <a:rPr lang="en-IN" sz="1900" b="1" dirty="0">
                <a:solidFill>
                  <a:srgbClr val="002060"/>
                </a:solidFill>
              </a:rPr>
              <a:t>et al. </a:t>
            </a:r>
            <a:r>
              <a:rPr lang="en-IN" sz="1900" b="1" dirty="0" smtClean="0">
                <a:solidFill>
                  <a:srgbClr val="002060"/>
                </a:solidFill>
              </a:rPr>
              <a:t>2022)</a:t>
            </a:r>
            <a:r>
              <a:rPr lang="en-US" sz="1900" b="1" dirty="0">
                <a:solidFill>
                  <a:srgbClr val="002060"/>
                </a:solidFill>
              </a:rPr>
              <a:t> </a:t>
            </a:r>
            <a:r>
              <a:rPr lang="en-US" sz="1900" b="1" dirty="0" smtClean="0">
                <a:solidFill>
                  <a:srgbClr val="002060"/>
                </a:solidFill>
              </a:rPr>
              <a:t>and in </a:t>
            </a:r>
            <a:r>
              <a:rPr lang="en-US" sz="1900" b="1" dirty="0">
                <a:solidFill>
                  <a:srgbClr val="002060"/>
                </a:solidFill>
              </a:rPr>
              <a:t>various dental applications, </a:t>
            </a:r>
            <a:r>
              <a:rPr lang="en-US" sz="1900" b="1" dirty="0">
                <a:solidFill>
                  <a:srgbClr val="C00000"/>
                </a:solidFill>
              </a:rPr>
              <a:t>including toothpaste and dental </a:t>
            </a:r>
            <a:r>
              <a:rPr lang="en-US" sz="1900" b="1" dirty="0" smtClean="0">
                <a:solidFill>
                  <a:srgbClr val="C00000"/>
                </a:solidFill>
              </a:rPr>
              <a:t>fillings</a:t>
            </a:r>
            <a:r>
              <a:rPr lang="en-US" sz="1900" b="1" dirty="0" smtClean="0">
                <a:solidFill>
                  <a:srgbClr val="002060"/>
                </a:solidFill>
              </a:rPr>
              <a:t> </a:t>
            </a:r>
            <a:r>
              <a:rPr lang="en-IN" sz="1900" b="1" dirty="0" smtClean="0">
                <a:solidFill>
                  <a:srgbClr val="002060"/>
                </a:solidFill>
              </a:rPr>
              <a:t>(Hannig </a:t>
            </a:r>
            <a:r>
              <a:rPr lang="en-IN" sz="1900" b="1" dirty="0">
                <a:solidFill>
                  <a:srgbClr val="002060"/>
                </a:solidFill>
              </a:rPr>
              <a:t>et al. 2020</a:t>
            </a:r>
            <a:r>
              <a:rPr lang="en-IN" sz="1900" b="1" dirty="0" smtClean="0">
                <a:solidFill>
                  <a:srgbClr val="002060"/>
                </a:solidFill>
              </a:rPr>
              <a:t>), (Tina Rodemer </a:t>
            </a:r>
            <a:r>
              <a:rPr lang="en-IN" sz="1900" b="1" dirty="0">
                <a:solidFill>
                  <a:srgbClr val="002060"/>
                </a:solidFill>
              </a:rPr>
              <a:t>et al. </a:t>
            </a:r>
            <a:r>
              <a:rPr lang="en-IN" sz="1900" b="1" dirty="0" smtClean="0">
                <a:solidFill>
                  <a:srgbClr val="002060"/>
                </a:solidFill>
              </a:rPr>
              <a:t>2022)</a:t>
            </a:r>
            <a:endParaRPr lang="en-IN" sz="1900" b="1" dirty="0">
              <a:solidFill>
                <a:srgbClr val="002060"/>
              </a:solidFill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900" b="1" dirty="0" smtClean="0">
                <a:solidFill>
                  <a:srgbClr val="002060"/>
                </a:solidFill>
              </a:rPr>
              <a:t>Hydroxyapatite </a:t>
            </a:r>
            <a:r>
              <a:rPr lang="en-US" sz="1900" b="1" dirty="0">
                <a:solidFill>
                  <a:srgbClr val="002060"/>
                </a:solidFill>
              </a:rPr>
              <a:t>nanoparticles can be functionalized to </a:t>
            </a:r>
            <a:r>
              <a:rPr lang="en-US" sz="1900" b="1" dirty="0">
                <a:solidFill>
                  <a:srgbClr val="C00000"/>
                </a:solidFill>
              </a:rPr>
              <a:t>act as carriers for drug delivery</a:t>
            </a:r>
            <a:r>
              <a:rPr lang="en-US" sz="1900" b="1" dirty="0">
                <a:solidFill>
                  <a:srgbClr val="002060"/>
                </a:solidFill>
              </a:rPr>
              <a:t>. C</a:t>
            </a:r>
            <a:r>
              <a:rPr lang="en-US" sz="1900" b="1" dirty="0" smtClean="0">
                <a:solidFill>
                  <a:srgbClr val="002060"/>
                </a:solidFill>
              </a:rPr>
              <a:t>an </a:t>
            </a:r>
            <a:r>
              <a:rPr lang="en-US" sz="1900" b="1" dirty="0">
                <a:solidFill>
                  <a:srgbClr val="002060"/>
                </a:solidFill>
              </a:rPr>
              <a:t>be targeted to specific tissues or organs, improving drug efficacy and reducing side </a:t>
            </a:r>
            <a:r>
              <a:rPr lang="en-US" sz="1900" b="1" dirty="0" smtClean="0">
                <a:solidFill>
                  <a:srgbClr val="002060"/>
                </a:solidFill>
              </a:rPr>
              <a:t>effects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C00000"/>
                </a:solidFill>
              </a:rPr>
              <a:t>Hydroxyapatite can be used as a fertilizer additive to improve the nutrient content </a:t>
            </a:r>
            <a:r>
              <a:rPr lang="en-US" sz="1900" b="1" dirty="0">
                <a:solidFill>
                  <a:srgbClr val="002060"/>
                </a:solidFill>
              </a:rPr>
              <a:t>of the soil. It </a:t>
            </a:r>
            <a:r>
              <a:rPr lang="en-US" sz="1900" b="1" dirty="0">
                <a:solidFill>
                  <a:srgbClr val="C00000"/>
                </a:solidFill>
              </a:rPr>
              <a:t>acts as a slow-release source of phosphorus</a:t>
            </a:r>
            <a:r>
              <a:rPr lang="en-US" sz="1900" b="1" dirty="0">
                <a:solidFill>
                  <a:srgbClr val="002060"/>
                </a:solidFill>
              </a:rPr>
              <a:t>, an essential nutrient for plant </a:t>
            </a:r>
            <a:r>
              <a:rPr lang="en-US" sz="1900" b="1" dirty="0" smtClean="0">
                <a:solidFill>
                  <a:srgbClr val="002060"/>
                </a:solidFill>
              </a:rPr>
              <a:t>growth </a:t>
            </a:r>
            <a:r>
              <a:rPr lang="en-IN" sz="1900" b="1" dirty="0" smtClean="0">
                <a:solidFill>
                  <a:srgbClr val="002060"/>
                </a:solidFill>
              </a:rPr>
              <a:t>(</a:t>
            </a:r>
            <a:r>
              <a:rPr lang="en-IN" sz="1900" b="1" dirty="0">
                <a:solidFill>
                  <a:srgbClr val="002060"/>
                </a:solidFill>
              </a:rPr>
              <a:t>Abdel et al. 2020</a:t>
            </a:r>
            <a:r>
              <a:rPr lang="en-IN" sz="1900" b="1" dirty="0" smtClean="0">
                <a:solidFill>
                  <a:srgbClr val="002060"/>
                </a:solidFill>
              </a:rPr>
              <a:t>)</a:t>
            </a:r>
            <a:endParaRPr lang="en-US" sz="1900" b="1" dirty="0" smtClean="0">
              <a:solidFill>
                <a:srgbClr val="002060"/>
              </a:solidFill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2060"/>
                </a:solidFill>
              </a:rPr>
              <a:t>T</a:t>
            </a:r>
            <a:r>
              <a:rPr lang="en-US" sz="1900" b="1" dirty="0" smtClean="0">
                <a:solidFill>
                  <a:srgbClr val="002060"/>
                </a:solidFill>
              </a:rPr>
              <a:t>he </a:t>
            </a:r>
            <a:r>
              <a:rPr lang="en-US" sz="1900" b="1" dirty="0">
                <a:solidFill>
                  <a:srgbClr val="002060"/>
                </a:solidFill>
              </a:rPr>
              <a:t>use of </a:t>
            </a:r>
            <a:r>
              <a:rPr lang="en-US" sz="1900" b="1" dirty="0">
                <a:solidFill>
                  <a:srgbClr val="C00000"/>
                </a:solidFill>
              </a:rPr>
              <a:t>hydroxyapatite in agricultural and medical applications continues to be an active area of research</a:t>
            </a:r>
            <a:r>
              <a:rPr lang="en-US" sz="1900" b="1" dirty="0">
                <a:solidFill>
                  <a:srgbClr val="002060"/>
                </a:solidFill>
              </a:rPr>
              <a:t>, and advancements in nanotechnology and material science</a:t>
            </a:r>
            <a:endParaRPr lang="en-US" sz="19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1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01" y="1522472"/>
            <a:ext cx="2897487" cy="3153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6" y="1507731"/>
            <a:ext cx="2498098" cy="31446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8181" y="304800"/>
            <a:ext cx="7473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C00000"/>
                </a:solidFill>
              </a:rPr>
              <a:t>Synthesis Of Hydroxyapatite Nanoparticles </a:t>
            </a:r>
            <a:endParaRPr lang="en-IN" sz="27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737" y="4822194"/>
            <a:ext cx="26801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Resulting milky solution</a:t>
            </a:r>
            <a:endParaRPr lang="en-IN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3435406" y="4817253"/>
            <a:ext cx="25224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dirty="0"/>
              <a:t>Precipitated hydroxyapatite</a:t>
            </a:r>
            <a:endParaRPr lang="en-IN" sz="1350" dirty="0"/>
          </a:p>
        </p:txBody>
      </p:sp>
      <p:sp>
        <p:nvSpPr>
          <p:cNvPr id="11" name="Title 8"/>
          <p:cNvSpPr>
            <a:spLocks noGrp="1"/>
          </p:cNvSpPr>
          <p:nvPr>
            <p:ph type="subTitle" idx="1"/>
          </p:nvPr>
        </p:nvSpPr>
        <p:spPr>
          <a:xfrm>
            <a:off x="337481" y="5486400"/>
            <a:ext cx="8718332" cy="1060847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US" sz="3800" b="1" dirty="0" smtClean="0">
                <a:solidFill>
                  <a:srgbClr val="C00000"/>
                </a:solidFill>
              </a:rPr>
              <a:t>Ortho phosphoric acid </a:t>
            </a:r>
            <a:r>
              <a:rPr lang="en-US" sz="3800" b="1" dirty="0">
                <a:solidFill>
                  <a:srgbClr val="002060"/>
                </a:solidFill>
              </a:rPr>
              <a:t>was added to </a:t>
            </a:r>
            <a:r>
              <a:rPr lang="en-US" sz="3800" b="1" dirty="0" smtClean="0">
                <a:solidFill>
                  <a:srgbClr val="C00000"/>
                </a:solidFill>
              </a:rPr>
              <a:t>calcium carbonate (ES)</a:t>
            </a:r>
            <a:r>
              <a:rPr lang="en-US" sz="3800" b="1" dirty="0" smtClean="0">
                <a:solidFill>
                  <a:srgbClr val="002060"/>
                </a:solidFill>
              </a:rPr>
              <a:t>, </a:t>
            </a:r>
            <a:r>
              <a:rPr lang="en-US" sz="3800" b="1" dirty="0">
                <a:solidFill>
                  <a:srgbClr val="002060"/>
                </a:solidFill>
              </a:rPr>
              <a:t>It was stirred </a:t>
            </a:r>
            <a:r>
              <a:rPr lang="en-US" sz="3800" b="1" dirty="0" smtClean="0">
                <a:solidFill>
                  <a:srgbClr val="002060"/>
                </a:solidFill>
              </a:rPr>
              <a:t>at </a:t>
            </a:r>
            <a:r>
              <a:rPr lang="en-US" sz="3800" b="1" dirty="0">
                <a:solidFill>
                  <a:srgbClr val="002060"/>
                </a:solidFill>
              </a:rPr>
              <a:t>room temperature. The pH of the solution was </a:t>
            </a:r>
            <a:r>
              <a:rPr lang="en-US" sz="3800" b="1" dirty="0" smtClean="0">
                <a:solidFill>
                  <a:srgbClr val="002060"/>
                </a:solidFill>
              </a:rPr>
              <a:t>maintained. </a:t>
            </a:r>
            <a:r>
              <a:rPr lang="en-US" sz="3800" b="1" dirty="0">
                <a:solidFill>
                  <a:srgbClr val="002060"/>
                </a:solidFill>
              </a:rPr>
              <a:t>The sample was washed repeatedly and dried </a:t>
            </a:r>
            <a:r>
              <a:rPr lang="en-US" sz="3800" b="1" dirty="0" smtClean="0">
                <a:solidFill>
                  <a:srgbClr val="002060"/>
                </a:solidFill>
              </a:rPr>
              <a:t>in hot air oven </a:t>
            </a:r>
            <a:r>
              <a:rPr lang="en-IN" sz="3800" b="1" dirty="0" smtClean="0">
                <a:solidFill>
                  <a:srgbClr val="002060"/>
                </a:solidFill>
              </a:rPr>
              <a:t>(Tarafder </a:t>
            </a:r>
            <a:r>
              <a:rPr lang="en-IN" sz="3800" b="1" dirty="0">
                <a:solidFill>
                  <a:srgbClr val="002060"/>
                </a:solidFill>
              </a:rPr>
              <a:t>et al. </a:t>
            </a:r>
            <a:r>
              <a:rPr lang="en-IN" sz="3800" b="1" dirty="0" smtClean="0">
                <a:solidFill>
                  <a:srgbClr val="002060"/>
                </a:solidFill>
              </a:rPr>
              <a:t>2020)</a:t>
            </a:r>
            <a:endParaRPr lang="en-IN" sz="3800" b="1" dirty="0">
              <a:solidFill>
                <a:srgbClr val="002060"/>
              </a:solidFill>
            </a:endParaRPr>
          </a:p>
          <a:p>
            <a:pPr algn="just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297491" y="4822194"/>
            <a:ext cx="24182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Hydroxyapatite Nano Particles</a:t>
            </a:r>
            <a:endParaRPr lang="en-IN" sz="1350" b="1" dirty="0"/>
          </a:p>
        </p:txBody>
      </p:sp>
      <p:pic>
        <p:nvPicPr>
          <p:cNvPr id="9218" name="Picture 2" descr="Hydroxyapatite Nanoparticl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1" r="15759"/>
          <a:stretch/>
        </p:blipFill>
        <p:spPr bwMode="auto">
          <a:xfrm>
            <a:off x="6086476" y="1551072"/>
            <a:ext cx="2749794" cy="310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34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04800"/>
            <a:ext cx="6858000" cy="525779"/>
          </a:xfrm>
        </p:spPr>
        <p:txBody>
          <a:bodyPr>
            <a:normAutofit fontScale="90000"/>
          </a:bodyPr>
          <a:lstStyle/>
          <a:p>
            <a:r>
              <a:rPr lang="en-US" sz="3300" b="1" dirty="0">
                <a:solidFill>
                  <a:srgbClr val="C00000"/>
                </a:solidFill>
                <a:latin typeface="+mn-lt"/>
              </a:rPr>
              <a:t>Biochar</a:t>
            </a:r>
            <a:endParaRPr lang="en-IN" sz="33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524000"/>
            <a:ext cx="8366760" cy="5045868"/>
          </a:xfrm>
        </p:spPr>
        <p:txBody>
          <a:bodyPr>
            <a:normAutofit fontScale="77500" lnSpcReduction="20000"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Biochar is a type of </a:t>
            </a:r>
            <a:r>
              <a:rPr lang="en-US" sz="2800" b="1" dirty="0">
                <a:solidFill>
                  <a:srgbClr val="C00000"/>
                </a:solidFill>
              </a:rPr>
              <a:t>charcoal produced through the pyrolysis </a:t>
            </a:r>
            <a:r>
              <a:rPr lang="en-US" sz="2800" b="1" dirty="0">
                <a:solidFill>
                  <a:srgbClr val="002060"/>
                </a:solidFill>
              </a:rPr>
              <a:t>(heating in the absence of oxygen) of </a:t>
            </a:r>
            <a:r>
              <a:rPr lang="en-US" sz="2800" b="1" dirty="0">
                <a:solidFill>
                  <a:srgbClr val="C00000"/>
                </a:solidFill>
              </a:rPr>
              <a:t>organic materials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, such as agricultural waste, wood chips, and plant residues</a:t>
            </a:r>
            <a:r>
              <a:rPr lang="en-US" sz="2800" b="1" dirty="0">
                <a:solidFill>
                  <a:srgbClr val="002060"/>
                </a:solidFill>
              </a:rPr>
              <a:t>. It has numerous applications in various fields due to its unique properties and </a:t>
            </a:r>
            <a:r>
              <a:rPr lang="en-US" sz="2800" b="1" dirty="0" smtClean="0">
                <a:solidFill>
                  <a:srgbClr val="002060"/>
                </a:solidFill>
              </a:rPr>
              <a:t>benefits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Biochar is widely used as a soil amendment to </a:t>
            </a:r>
            <a:r>
              <a:rPr lang="en-US" sz="2800" b="1" dirty="0">
                <a:solidFill>
                  <a:srgbClr val="C00000"/>
                </a:solidFill>
              </a:rPr>
              <a:t>improve soil fertility, structure, and nutrient </a:t>
            </a:r>
            <a:r>
              <a:rPr lang="en-US" sz="2800" b="1" dirty="0" smtClean="0">
                <a:solidFill>
                  <a:srgbClr val="C00000"/>
                </a:solidFill>
              </a:rPr>
              <a:t>retention</a:t>
            </a:r>
            <a:r>
              <a:rPr lang="en-US" sz="2800" b="1" dirty="0" smtClean="0">
                <a:solidFill>
                  <a:srgbClr val="002060"/>
                </a:solidFill>
              </a:rPr>
              <a:t> </a:t>
            </a:r>
            <a:r>
              <a:rPr lang="en-IN" sz="2800" b="1" dirty="0" smtClean="0">
                <a:solidFill>
                  <a:srgbClr val="002060"/>
                </a:solidFill>
              </a:rPr>
              <a:t>(Sajid</a:t>
            </a: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dirty="0" smtClean="0">
                <a:solidFill>
                  <a:srgbClr val="002060"/>
                </a:solidFill>
              </a:rPr>
              <a:t>et </a:t>
            </a:r>
            <a:r>
              <a:rPr lang="en-IN" sz="2800" b="1" dirty="0">
                <a:solidFill>
                  <a:srgbClr val="002060"/>
                </a:solidFill>
              </a:rPr>
              <a:t>al. 2020</a:t>
            </a:r>
            <a:r>
              <a:rPr lang="en-IN" sz="2800" b="1" dirty="0" smtClean="0">
                <a:solidFill>
                  <a:srgbClr val="002060"/>
                </a:solidFill>
              </a:rPr>
              <a:t>)</a:t>
            </a:r>
            <a:endParaRPr lang="en-US" sz="2800" b="1" dirty="0" smtClean="0">
              <a:solidFill>
                <a:srgbClr val="002060"/>
              </a:solidFill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B</a:t>
            </a:r>
            <a:r>
              <a:rPr lang="en-US" sz="2800" b="1" dirty="0" smtClean="0">
                <a:solidFill>
                  <a:srgbClr val="002060"/>
                </a:solidFill>
              </a:rPr>
              <a:t>iochar </a:t>
            </a:r>
            <a:r>
              <a:rPr lang="en-US" sz="2800" b="1" dirty="0">
                <a:solidFill>
                  <a:srgbClr val="002060"/>
                </a:solidFill>
              </a:rPr>
              <a:t>can be used in agriculture to </a:t>
            </a:r>
            <a:r>
              <a:rPr lang="en-US" sz="2800" b="1" dirty="0">
                <a:solidFill>
                  <a:srgbClr val="C00000"/>
                </a:solidFill>
              </a:rPr>
              <a:t>enhance crop productivity</a:t>
            </a:r>
            <a:r>
              <a:rPr lang="en-US" sz="2800" b="1" dirty="0">
                <a:solidFill>
                  <a:srgbClr val="002060"/>
                </a:solidFill>
              </a:rPr>
              <a:t>. Its ability to </a:t>
            </a:r>
            <a:r>
              <a:rPr lang="en-US" sz="2800" b="1" dirty="0">
                <a:solidFill>
                  <a:srgbClr val="C00000"/>
                </a:solidFill>
              </a:rPr>
              <a:t>retain nutrients and water </a:t>
            </a:r>
            <a:r>
              <a:rPr lang="en-US" sz="2800" b="1" dirty="0">
                <a:solidFill>
                  <a:srgbClr val="002060"/>
                </a:solidFill>
              </a:rPr>
              <a:t>can lead to better plant growth and higher crop </a:t>
            </a:r>
            <a:r>
              <a:rPr lang="en-US" sz="2800" b="1" dirty="0" smtClean="0">
                <a:solidFill>
                  <a:srgbClr val="002060"/>
                </a:solidFill>
              </a:rPr>
              <a:t>yields </a:t>
            </a:r>
            <a:r>
              <a:rPr lang="en-IN" sz="2800" b="1" dirty="0" smtClean="0">
                <a:solidFill>
                  <a:srgbClr val="002060"/>
                </a:solidFill>
              </a:rPr>
              <a:t>(Martinez Gomez </a:t>
            </a:r>
            <a:r>
              <a:rPr lang="en-IN" sz="2800" b="1" dirty="0">
                <a:solidFill>
                  <a:srgbClr val="002060"/>
                </a:solidFill>
              </a:rPr>
              <a:t>et al. </a:t>
            </a:r>
            <a:r>
              <a:rPr lang="en-IN" sz="2800" b="1" dirty="0" smtClean="0">
                <a:solidFill>
                  <a:srgbClr val="002060"/>
                </a:solidFill>
              </a:rPr>
              <a:t>2022)</a:t>
            </a:r>
            <a:endParaRPr lang="en-US" sz="2800" b="1" dirty="0" smtClean="0">
              <a:solidFill>
                <a:srgbClr val="002060"/>
              </a:solidFill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Biochar can be utilized in </a:t>
            </a:r>
            <a:r>
              <a:rPr lang="en-US" sz="2800" b="1" dirty="0">
                <a:solidFill>
                  <a:srgbClr val="C00000"/>
                </a:solidFill>
              </a:rPr>
              <a:t>wastewater treatment processes </a:t>
            </a:r>
            <a:r>
              <a:rPr lang="en-US" sz="2800" b="1" dirty="0">
                <a:solidFill>
                  <a:srgbClr val="002060"/>
                </a:solidFill>
              </a:rPr>
              <a:t>to remove pollutants and contaminants from </a:t>
            </a:r>
            <a:r>
              <a:rPr lang="en-US" sz="2800" b="1" dirty="0" smtClean="0">
                <a:solidFill>
                  <a:srgbClr val="002060"/>
                </a:solidFill>
              </a:rPr>
              <a:t>water </a:t>
            </a:r>
            <a:r>
              <a:rPr lang="en-IN" sz="2800" b="1" dirty="0" smtClean="0">
                <a:solidFill>
                  <a:srgbClr val="002060"/>
                </a:solidFill>
              </a:rPr>
              <a:t>(Wang </a:t>
            </a:r>
            <a:r>
              <a:rPr lang="en-IN" sz="2800" b="1" dirty="0">
                <a:solidFill>
                  <a:srgbClr val="002060"/>
                </a:solidFill>
              </a:rPr>
              <a:t>et al. </a:t>
            </a:r>
            <a:r>
              <a:rPr lang="en-IN" sz="2800" b="1" dirty="0" smtClean="0">
                <a:solidFill>
                  <a:srgbClr val="002060"/>
                </a:solidFill>
              </a:rPr>
              <a:t>2021)</a:t>
            </a:r>
            <a:endParaRPr lang="en-US" sz="2800" b="1" dirty="0" smtClean="0">
              <a:solidFill>
                <a:srgbClr val="002060"/>
              </a:solidFill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</a:rPr>
              <a:t>Biochar production through </a:t>
            </a:r>
            <a:r>
              <a:rPr lang="en-US" sz="2800" b="1" dirty="0">
                <a:solidFill>
                  <a:srgbClr val="C00000"/>
                </a:solidFill>
              </a:rPr>
              <a:t>pyrolysis can generate renewable energy </a:t>
            </a:r>
            <a:r>
              <a:rPr lang="en-US" sz="2800" b="1" dirty="0">
                <a:solidFill>
                  <a:srgbClr val="002060"/>
                </a:solidFill>
              </a:rPr>
              <a:t>in the form of heat and syngas, which can be used for various </a:t>
            </a:r>
            <a:r>
              <a:rPr lang="en-US" sz="2800" b="1" dirty="0" smtClean="0">
                <a:solidFill>
                  <a:srgbClr val="002060"/>
                </a:solidFill>
              </a:rPr>
              <a:t>purposes </a:t>
            </a:r>
            <a:r>
              <a:rPr lang="en-IN" sz="2800" b="1" dirty="0" smtClean="0">
                <a:solidFill>
                  <a:srgbClr val="002060"/>
                </a:solidFill>
              </a:rPr>
              <a:t>(CuongDo </a:t>
            </a:r>
            <a:r>
              <a:rPr lang="en-IN" sz="2800" b="1" dirty="0">
                <a:solidFill>
                  <a:srgbClr val="002060"/>
                </a:solidFill>
              </a:rPr>
              <a:t>et al. </a:t>
            </a:r>
            <a:r>
              <a:rPr lang="en-IN" sz="2800" b="1" dirty="0" smtClean="0">
                <a:solidFill>
                  <a:srgbClr val="002060"/>
                </a:solidFill>
              </a:rPr>
              <a:t>2023)</a:t>
            </a:r>
            <a:endParaRPr lang="en-US" sz="2800" b="1" dirty="0">
              <a:solidFill>
                <a:srgbClr val="002060"/>
              </a:solidFill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3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3930" y="304800"/>
            <a:ext cx="7864997" cy="838201"/>
          </a:xfrm>
        </p:spPr>
        <p:txBody>
          <a:bodyPr>
            <a:noAutofit/>
          </a:bodyPr>
          <a:lstStyle/>
          <a:p>
            <a:r>
              <a:rPr lang="en-US" sz="2700" b="1" dirty="0">
                <a:solidFill>
                  <a:srgbClr val="C00000"/>
                </a:solidFill>
                <a:latin typeface="+mn-lt"/>
              </a:rPr>
              <a:t>Synthesis of </a:t>
            </a:r>
            <a:r>
              <a:rPr lang="en-US" sz="2700" b="1" dirty="0" err="1" smtClean="0">
                <a:solidFill>
                  <a:srgbClr val="C00000"/>
                </a:solidFill>
                <a:latin typeface="+mn-lt"/>
              </a:rPr>
              <a:t>nanobiochar</a:t>
            </a:r>
            <a:r>
              <a:rPr lang="en-US" sz="2700" b="1" dirty="0" smtClean="0">
                <a:solidFill>
                  <a:srgbClr val="C00000"/>
                </a:solidFill>
                <a:latin typeface="+mn-lt"/>
              </a:rPr>
              <a:t> </a:t>
            </a:r>
            <a:endParaRPr lang="en-IN" sz="27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7355" y="5907904"/>
            <a:ext cx="7941251" cy="1211229"/>
          </a:xfrm>
        </p:spPr>
        <p:txBody>
          <a:bodyPr>
            <a:norm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</a:rPr>
              <a:t>(A)Collect </a:t>
            </a:r>
            <a:r>
              <a:rPr lang="en-IN" sz="1800" b="1" dirty="0">
                <a:solidFill>
                  <a:srgbClr val="002060"/>
                </a:solidFill>
              </a:rPr>
              <a:t>banana </a:t>
            </a:r>
            <a:r>
              <a:rPr lang="en-IN" sz="1800" b="1" dirty="0" smtClean="0">
                <a:solidFill>
                  <a:srgbClr val="002060"/>
                </a:solidFill>
              </a:rPr>
              <a:t>peel  (B)Wash peel (C)Dry </a:t>
            </a:r>
            <a:r>
              <a:rPr lang="en-IN" sz="1800" b="1" dirty="0">
                <a:solidFill>
                  <a:srgbClr val="002060"/>
                </a:solidFill>
              </a:rPr>
              <a:t>the </a:t>
            </a:r>
            <a:r>
              <a:rPr lang="en-IN" sz="1800" b="1" dirty="0" smtClean="0">
                <a:solidFill>
                  <a:srgbClr val="002060"/>
                </a:solidFill>
              </a:rPr>
              <a:t>peels  (D)Grind </a:t>
            </a:r>
            <a:r>
              <a:rPr lang="en-IN" sz="1800" b="1" dirty="0">
                <a:solidFill>
                  <a:srgbClr val="002060"/>
                </a:solidFill>
              </a:rPr>
              <a:t>the </a:t>
            </a:r>
            <a:r>
              <a:rPr lang="en-IN" sz="1800" b="1" dirty="0" smtClean="0">
                <a:solidFill>
                  <a:srgbClr val="002060"/>
                </a:solidFill>
              </a:rPr>
              <a:t>peels   (E)Carbonize </a:t>
            </a:r>
            <a:r>
              <a:rPr lang="en-IN" sz="1800" b="1" dirty="0">
                <a:solidFill>
                  <a:srgbClr val="002060"/>
                </a:solidFill>
              </a:rPr>
              <a:t>the </a:t>
            </a:r>
            <a:r>
              <a:rPr lang="en-IN" sz="1800" b="1" dirty="0" smtClean="0">
                <a:solidFill>
                  <a:srgbClr val="002060"/>
                </a:solidFill>
              </a:rPr>
              <a:t>peel  (F)Crush biochar  (G)Activate biochar   (H)Filter </a:t>
            </a:r>
            <a:r>
              <a:rPr lang="en-IN" sz="1800" b="1" dirty="0">
                <a:solidFill>
                  <a:srgbClr val="002060"/>
                </a:solidFill>
              </a:rPr>
              <a:t>and store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6" r="52604" b="20416"/>
          <a:stretch/>
        </p:blipFill>
        <p:spPr>
          <a:xfrm>
            <a:off x="3768992" y="3581400"/>
            <a:ext cx="1774927" cy="1740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27593" r="24583" b="29629"/>
          <a:stretch/>
        </p:blipFill>
        <p:spPr>
          <a:xfrm rot="5400000">
            <a:off x="4790259" y="2428400"/>
            <a:ext cx="3211832" cy="1533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22500" r="18646" b="22221"/>
          <a:stretch/>
        </p:blipFill>
        <p:spPr>
          <a:xfrm>
            <a:off x="7132662" y="1589107"/>
            <a:ext cx="1935138" cy="3211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248" y="1371600"/>
            <a:ext cx="1759304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463" y="3581400"/>
            <a:ext cx="2067833" cy="1827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7325" y="3581400"/>
            <a:ext cx="1627806" cy="16278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" y="1419588"/>
            <a:ext cx="1891435" cy="1672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7"/>
          <a:stretch/>
        </p:blipFill>
        <p:spPr>
          <a:xfrm>
            <a:off x="2043493" y="1419588"/>
            <a:ext cx="1826754" cy="1672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17414" y="316391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endParaRPr lang="en-IN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74752" y="4747541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</a:t>
            </a:r>
            <a:endParaRPr lang="en-IN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110512" y="4800939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</a:t>
            </a:r>
            <a:endParaRPr lang="en-IN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01042" y="303876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endParaRPr lang="en-IN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58120" y="306751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  <a:endParaRPr lang="en-IN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422858" y="543459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endParaRPr lang="en-IN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658120" y="5467956"/>
            <a:ext cx="46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</a:t>
            </a:r>
            <a:endParaRPr lang="en-IN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73662" y="543459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085534" y="6553199"/>
            <a:ext cx="867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Adarsh</a:t>
            </a:r>
            <a:endParaRPr lang="en-IN" sz="1200" b="1" dirty="0">
              <a:solidFill>
                <a:srgbClr val="0020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61244" y="6534350"/>
            <a:ext cx="867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14</a:t>
            </a:r>
            <a:endParaRPr lang="en-IN" sz="1200" b="1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479" y="6541749"/>
            <a:ext cx="867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UIBT</a:t>
            </a:r>
            <a:endParaRPr lang="en-IN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95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04800"/>
            <a:ext cx="6858000" cy="52577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+mn-lt"/>
              </a:rPr>
              <a:t>Potassium Nanoparticles</a:t>
            </a:r>
            <a:endParaRPr lang="en-IN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066800"/>
            <a:ext cx="8135894" cy="5140514"/>
          </a:xfrm>
        </p:spPr>
        <p:txBody>
          <a:bodyPr>
            <a:normAutofit fontScale="47500" lnSpcReduction="20000"/>
          </a:bodyPr>
          <a:lstStyle/>
          <a:p>
            <a:pPr algn="just">
              <a:lnSpc>
                <a:spcPct val="100000"/>
              </a:lnSpc>
            </a:pPr>
            <a:endParaRPr lang="en-US" sz="4400" dirty="0">
              <a:solidFill>
                <a:srgbClr val="002060"/>
              </a:solidFill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2060"/>
                </a:solidFill>
              </a:rPr>
              <a:t>Potassium nanoparticles </a:t>
            </a:r>
            <a:r>
              <a:rPr lang="en-US" sz="4400" b="1" dirty="0">
                <a:solidFill>
                  <a:srgbClr val="C00000"/>
                </a:solidFill>
              </a:rPr>
              <a:t>improve the efficiency of nutrient uptake </a:t>
            </a:r>
            <a:r>
              <a:rPr lang="en-US" sz="4400" b="1" dirty="0">
                <a:solidFill>
                  <a:srgbClr val="002060"/>
                </a:solidFill>
              </a:rPr>
              <a:t>in plants, leading to better growth and higher crop yields (Zhang et al., 2018)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2060"/>
                </a:solidFill>
              </a:rPr>
              <a:t>K-NPs </a:t>
            </a:r>
            <a:r>
              <a:rPr lang="en-US" sz="4400" b="1" dirty="0">
                <a:solidFill>
                  <a:srgbClr val="C00000"/>
                </a:solidFill>
              </a:rPr>
              <a:t>enhance soil fertility by improving soil structure, increasing nutrient retention</a:t>
            </a:r>
            <a:r>
              <a:rPr lang="en-US" sz="4400" b="1" dirty="0">
                <a:solidFill>
                  <a:srgbClr val="002060"/>
                </a:solidFill>
              </a:rPr>
              <a:t>, and reducing nutrient leaching (Huang et al., 2020)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2060"/>
                </a:solidFill>
              </a:rPr>
              <a:t>The application of potassium nanoparticles can </a:t>
            </a:r>
            <a:r>
              <a:rPr lang="en-US" sz="4400" b="1" dirty="0">
                <a:solidFill>
                  <a:srgbClr val="C00000"/>
                </a:solidFill>
              </a:rPr>
              <a:t>enhance the resistance of plants to various diseases and pests</a:t>
            </a:r>
            <a:r>
              <a:rPr lang="en-US" sz="4400" b="1" dirty="0">
                <a:solidFill>
                  <a:srgbClr val="002060"/>
                </a:solidFill>
              </a:rPr>
              <a:t>, reducing the need for chemical pesticides (Liu et al., 2019)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2060"/>
                </a:solidFill>
              </a:rPr>
              <a:t>K-NPs promote </a:t>
            </a:r>
            <a:r>
              <a:rPr lang="en-US" sz="4400" b="1" dirty="0">
                <a:solidFill>
                  <a:srgbClr val="C00000"/>
                </a:solidFill>
              </a:rPr>
              <a:t>sustainable agricultural practices </a:t>
            </a:r>
            <a:r>
              <a:rPr lang="en-US" sz="4400" b="1" dirty="0">
                <a:solidFill>
                  <a:srgbClr val="002060"/>
                </a:solidFill>
              </a:rPr>
              <a:t>by reducing the reliance on chemical fertilizers and minimizing environmental impact (Wang et al., 2021)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2060"/>
                </a:solidFill>
              </a:rPr>
              <a:t>Potassium nanoparticles </a:t>
            </a:r>
            <a:r>
              <a:rPr lang="en-US" sz="4400" b="1" dirty="0">
                <a:solidFill>
                  <a:srgbClr val="C00000"/>
                </a:solidFill>
              </a:rPr>
              <a:t>help in retaining moisture in the soil</a:t>
            </a:r>
            <a:r>
              <a:rPr lang="en-US" sz="4400" b="1" dirty="0">
                <a:solidFill>
                  <a:srgbClr val="002060"/>
                </a:solidFill>
              </a:rPr>
              <a:t>, which is beneficial for plant growth, especially in arid regions (Gao et al., 2020)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2060"/>
                </a:solidFill>
              </a:rPr>
              <a:t>The use of K-NPs is a </a:t>
            </a:r>
            <a:r>
              <a:rPr lang="en-US" sz="4400" b="1" dirty="0">
                <a:solidFill>
                  <a:srgbClr val="C00000"/>
                </a:solidFill>
              </a:rPr>
              <a:t>cost-effective alternative to traditional fertilizers</a:t>
            </a:r>
            <a:r>
              <a:rPr lang="en-US" sz="4400" b="1" dirty="0">
                <a:solidFill>
                  <a:srgbClr val="002060"/>
                </a:solidFill>
              </a:rPr>
              <a:t>, offering long-term benefits for farmers (Chen et al., 2018)</a:t>
            </a:r>
          </a:p>
          <a:p>
            <a:pPr algn="just">
              <a:lnSpc>
                <a:spcPct val="100000"/>
              </a:lnSpc>
            </a:pP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22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114584</TotalTime>
  <Words>1155</Words>
  <Application>Microsoft Office PowerPoint</Application>
  <PresentationFormat>On-screen Show (4:3)</PresentationFormat>
  <Paragraphs>102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 Exploration and selection of appropriate natural or organic alternatives of chemical nanoparticles and their synthesis</vt:lpstr>
      <vt:lpstr>PowerPoint Presentation</vt:lpstr>
      <vt:lpstr>Chitosan</vt:lpstr>
      <vt:lpstr>Synthesis of Chitosan Nanoparticles </vt:lpstr>
      <vt:lpstr>Hydroxyapatite</vt:lpstr>
      <vt:lpstr>PowerPoint Presentation</vt:lpstr>
      <vt:lpstr>Biochar</vt:lpstr>
      <vt:lpstr>Synthesis of nanobiochar </vt:lpstr>
      <vt:lpstr>Potassium Nanoparticles</vt:lpstr>
      <vt:lpstr>Synthesis of Potassium Nanoparticle (KNPs)</vt:lpstr>
      <vt:lpstr>SEM of Hydroxyapatite Nanoparticles</vt:lpstr>
      <vt:lpstr>SEM of Nanobiochar</vt:lpstr>
      <vt:lpstr>SEM of Potassium NPs</vt:lpstr>
      <vt:lpstr>SEM of Chitosan Nanoparticles</vt:lpstr>
      <vt:lpstr>EDS of Nanoparticles</vt:lpstr>
      <vt:lpstr>UV–visible spectra of Nanoparticles</vt:lpstr>
      <vt:lpstr>XRD of Nanoparticles</vt:lpstr>
      <vt:lpstr>Zeta potential of Nanoparticles</vt:lpstr>
      <vt:lpstr>FTIR of Nanoparticles</vt:lpstr>
      <vt:lpstr>Thank you  Queries?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topic</dc:title>
  <dc:creator>cu</dc:creator>
  <cp:lastModifiedBy>91981</cp:lastModifiedBy>
  <cp:revision>600</cp:revision>
  <dcterms:created xsi:type="dcterms:W3CDTF">2017-06-08T07:27:19Z</dcterms:created>
  <dcterms:modified xsi:type="dcterms:W3CDTF">2025-06-13T17:29:35Z</dcterms:modified>
</cp:coreProperties>
</file>